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56" r:id="rId2"/>
    <p:sldId id="278" r:id="rId3"/>
    <p:sldId id="258" r:id="rId4"/>
    <p:sldId id="261" r:id="rId5"/>
    <p:sldId id="281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277" r:id="rId22"/>
  </p:sldIdLst>
  <p:sldSz cx="9144000" cy="6858000" type="screen4x3"/>
  <p:notesSz cx="6858000" cy="9144000"/>
  <p:embeddedFontLst>
    <p:embeddedFont>
      <p:font typeface="12롯데마트드림Bold" panose="02020603020101020101" pitchFamily="18" charset="-127"/>
      <p:regular r:id="rId23"/>
    </p:embeddedFont>
    <p:embeddedFont>
      <p:font typeface="a가을소풍M" panose="02020600000000000000" pitchFamily="18" charset="-127"/>
      <p:regular r:id="rId24"/>
    </p:embeddedFont>
    <p:embeddedFont>
      <p:font typeface="a장미다방" panose="02020600000000000000" pitchFamily="18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4564"/>
    <a:srgbClr val="FDFFFF"/>
    <a:srgbClr val="F4F3F0"/>
    <a:srgbClr val="FFFFFF"/>
    <a:srgbClr val="FBFDFD"/>
    <a:srgbClr val="06BCFF"/>
    <a:srgbClr val="030200"/>
    <a:srgbClr val="000B38"/>
    <a:srgbClr val="000C36"/>
    <a:srgbClr val="F48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79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68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26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47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31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00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409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88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17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37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2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5F8EC-49B0-401E-AD9B-E39817E12F7E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0F475-862A-489E-9FB7-B073C24D5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0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6.png"/><Relationship Id="rId5" Type="http://schemas.openxmlformats.org/officeDocument/2006/relationships/image" Target="../media/image2.emf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2A23425-E50C-49D4-92D6-78BE4668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9D218A-CF27-4409-9245-29A00FAE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7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759661-876F-42DB-BEDE-61618A76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9ED9A6-BDFE-47AB-9446-343DFC1AF9E2}"/>
              </a:ext>
            </a:extLst>
          </p:cNvPr>
          <p:cNvSpPr txBox="1"/>
          <p:nvPr/>
        </p:nvSpPr>
        <p:spPr>
          <a:xfrm>
            <a:off x="2109787" y="485885"/>
            <a:ext cx="562927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① </a:t>
            </a:r>
            <a:r>
              <a:rPr lang="ko-KR" altLang="en-US" sz="3000" b="1" dirty="0" err="1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이더리움으로</a:t>
            </a:r>
            <a:r>
              <a:rPr lang="ko-KR" altLang="en-US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 음원 거래 가능</a:t>
            </a:r>
            <a:endParaRPr lang="en-US" altLang="ko-KR" sz="3000" b="1" dirty="0">
              <a:solidFill>
                <a:srgbClr val="E24564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CCA8E-C505-40D5-B899-2B02A2E02185}"/>
              </a:ext>
            </a:extLst>
          </p:cNvPr>
          <p:cNvSpPr txBox="1"/>
          <p:nvPr/>
        </p:nvSpPr>
        <p:spPr>
          <a:xfrm>
            <a:off x="704850" y="1363048"/>
            <a:ext cx="8439150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음원 </a:t>
            </a:r>
            <a:r>
              <a:rPr lang="ko-KR" altLang="en-US" sz="2000" b="1" dirty="0" err="1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이더리움으로</a:t>
            </a: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거래를 가능하게 하여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아티스트와 소비자 간 직접적인 거래 가능</a:t>
            </a:r>
            <a:endParaRPr lang="en-US" altLang="ko-KR" sz="20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아티스트에게 투명하게 음원에 대한 수익 전달</a:t>
            </a:r>
            <a:endParaRPr lang="en-US" altLang="ko-KR" sz="20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3CAABA-7FD5-4E88-ADB7-BEEF6E246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93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759661-876F-42DB-BEDE-61618A76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08DBD3-06BC-4B04-97D9-C9F7F48ED15E}"/>
              </a:ext>
            </a:extLst>
          </p:cNvPr>
          <p:cNvSpPr txBox="1"/>
          <p:nvPr/>
        </p:nvSpPr>
        <p:spPr>
          <a:xfrm>
            <a:off x="1740694" y="485885"/>
            <a:ext cx="636746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② </a:t>
            </a:r>
            <a:r>
              <a:rPr lang="ko-KR" altLang="en-US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음원 업로드 및 저작권 신청 가능</a:t>
            </a:r>
            <a:endParaRPr lang="en-US" altLang="ko-KR" sz="3000" b="1" dirty="0">
              <a:solidFill>
                <a:srgbClr val="E24564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CA082-F1B6-4AB2-A379-D5A36A0416E8}"/>
              </a:ext>
            </a:extLst>
          </p:cNvPr>
          <p:cNvSpPr txBox="1"/>
          <p:nvPr/>
        </p:nvSpPr>
        <p:spPr>
          <a:xfrm>
            <a:off x="704850" y="1363048"/>
            <a:ext cx="8439150" cy="1887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소비자는 소비자의 위치에서 머무르는 것이 아닌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한국 음악 저작권 협회의 산하기관으로서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음원 제작 후 신청 시 음원을 검토 후 저작권과 판매권 부여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소비자도 아티스트로서 활동할 수 있도록 도움</a:t>
            </a:r>
            <a:endParaRPr lang="en-US" altLang="ko-KR" sz="20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89FED6-D6CF-433F-B8E5-37E1F158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4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759661-876F-42DB-BEDE-61618A76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363A66-ACB2-42A8-8C46-EA2A221492F2}"/>
              </a:ext>
            </a:extLst>
          </p:cNvPr>
          <p:cNvSpPr txBox="1"/>
          <p:nvPr/>
        </p:nvSpPr>
        <p:spPr>
          <a:xfrm>
            <a:off x="1740694" y="485885"/>
            <a:ext cx="636746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③ </a:t>
            </a:r>
            <a:r>
              <a:rPr lang="ko-KR" altLang="en-US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구매자 정보 암호화</a:t>
            </a:r>
            <a:endParaRPr lang="en-US" altLang="ko-KR" sz="3000" b="1" dirty="0">
              <a:solidFill>
                <a:srgbClr val="E24564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A72CE-4D87-4473-9D51-85885BB3D73C}"/>
              </a:ext>
            </a:extLst>
          </p:cNvPr>
          <p:cNvSpPr txBox="1"/>
          <p:nvPr/>
        </p:nvSpPr>
        <p:spPr>
          <a:xfrm>
            <a:off x="704850" y="1363048"/>
            <a:ext cx="8439150" cy="1887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최근 음원 사재기 사건으로 인해 우리는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판매자의 이름과 나이를 암호화하고</a:t>
            </a:r>
            <a:r>
              <a:rPr lang="en-US" altLang="ko-KR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거래과정을 투명하게 기록하여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이용자들의 음원 이용 정보를 블록체인에 기록 및 안전하게 유지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차트 조작</a:t>
            </a:r>
            <a:r>
              <a:rPr lang="en-US" altLang="ko-KR" sz="2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사재기 등의 부조리 방지</a:t>
            </a:r>
            <a:endParaRPr lang="en-US" altLang="ko-KR" sz="20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AD8430-E3C7-4406-99CA-BB50C0BFF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8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759661-876F-42DB-BEDE-61618A76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B131B-DDAC-488C-9AD2-84543963181B}"/>
              </a:ext>
            </a:extLst>
          </p:cNvPr>
          <p:cNvSpPr txBox="1"/>
          <p:nvPr/>
        </p:nvSpPr>
        <p:spPr>
          <a:xfrm>
            <a:off x="1740694" y="485885"/>
            <a:ext cx="636746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④ </a:t>
            </a:r>
            <a:r>
              <a:rPr lang="ko-KR" altLang="en-US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구매 횟수 증가</a:t>
            </a:r>
            <a:endParaRPr lang="en-US" altLang="ko-KR" sz="3000" b="1" dirty="0">
              <a:solidFill>
                <a:srgbClr val="E24564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892F-094B-4323-B08C-BFF4F3ECE38E}"/>
              </a:ext>
            </a:extLst>
          </p:cNvPr>
          <p:cNvSpPr txBox="1"/>
          <p:nvPr/>
        </p:nvSpPr>
        <p:spPr>
          <a:xfrm>
            <a:off x="704850" y="1363048"/>
            <a:ext cx="8439150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음원에 대한 소비자의 구매 횟수를 공개하여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소비자는 본인의 음원 구매 내역이 투명하게 반영됨을 확인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아티스트가 본인의 음원에 대한을 수익 확인할 수 있도록 도움</a:t>
            </a:r>
            <a:endParaRPr lang="en-US" altLang="ko-KR" sz="20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6290AA-F7D9-4460-BEE6-E6784660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0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759661-876F-42DB-BEDE-61618A76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D2556-DA71-4F7E-91C3-4232957A4668}"/>
              </a:ext>
            </a:extLst>
          </p:cNvPr>
          <p:cNvSpPr txBox="1"/>
          <p:nvPr/>
        </p:nvSpPr>
        <p:spPr>
          <a:xfrm>
            <a:off x="1740694" y="485885"/>
            <a:ext cx="636746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⑤ 1</a:t>
            </a:r>
            <a:r>
              <a:rPr lang="ko-KR" altLang="en-US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분 미리 듣기</a:t>
            </a:r>
            <a:endParaRPr lang="en-US" altLang="ko-KR" sz="3000" b="1" dirty="0">
              <a:solidFill>
                <a:srgbClr val="E24564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80135-C01B-4F91-87BC-CC9A8DB9C425}"/>
              </a:ext>
            </a:extLst>
          </p:cNvPr>
          <p:cNvSpPr txBox="1"/>
          <p:nvPr/>
        </p:nvSpPr>
        <p:spPr>
          <a:xfrm>
            <a:off x="704850" y="1363048"/>
            <a:ext cx="8439150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음원에 대한 </a:t>
            </a:r>
            <a:r>
              <a:rPr lang="en-US" altLang="ko-KR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</a:t>
            </a: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분 미리 듣기 기능을 추가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음원 구매 전</a:t>
            </a:r>
            <a:r>
              <a:rPr lang="en-US" altLang="ko-KR" sz="2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2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소비자가 원하던 음악이 맞는지 확인 가능</a:t>
            </a:r>
            <a:endParaRPr lang="en-US" altLang="ko-KR" sz="20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5FB512-9EB6-44BA-BA2A-3671C692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38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759661-876F-42DB-BEDE-61618A76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5963ED-F410-4575-8252-0FBCFB93FB15}"/>
              </a:ext>
            </a:extLst>
          </p:cNvPr>
          <p:cNvSpPr txBox="1"/>
          <p:nvPr/>
        </p:nvSpPr>
        <p:spPr>
          <a:xfrm>
            <a:off x="1740694" y="485885"/>
            <a:ext cx="636746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⑥ </a:t>
            </a:r>
            <a:r>
              <a:rPr lang="ko-KR" altLang="en-US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평가 게시판</a:t>
            </a:r>
            <a:endParaRPr lang="en-US" altLang="ko-KR" sz="3000" b="1" dirty="0">
              <a:solidFill>
                <a:srgbClr val="E24564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EF201-5DF7-4F65-B26C-5D9FBF72B48D}"/>
              </a:ext>
            </a:extLst>
          </p:cNvPr>
          <p:cNvSpPr txBox="1"/>
          <p:nvPr/>
        </p:nvSpPr>
        <p:spPr>
          <a:xfrm>
            <a:off x="704850" y="1363048"/>
            <a:ext cx="8439150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부가적인 기능으로 평가 게시판 서비스를 도입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음원에 대한 소비자의 평가 정보를 </a:t>
            </a:r>
            <a:r>
              <a:rPr lang="ko-KR" altLang="en-US" sz="2000" b="1" dirty="0" err="1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딩동</a:t>
            </a: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뮤직에서 수집하여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 w="19050">
                  <a:noFill/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아티스트가 쉽게 확인할 수 있도록 그래프로 정리 및 판매</a:t>
            </a:r>
            <a:endParaRPr lang="en-US" altLang="ko-KR" sz="2000" b="1" dirty="0">
              <a:ln w="19050">
                <a:noFill/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다음 앨범에 더 좋은 음원 제작 가능</a:t>
            </a:r>
            <a:r>
              <a:rPr lang="en-US" altLang="ko-KR" sz="19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</a:t>
            </a:r>
            <a:r>
              <a:rPr lang="ko-KR" altLang="en-US" sz="19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아티스트</a:t>
            </a:r>
            <a:r>
              <a:rPr lang="en-US" altLang="ko-KR" sz="19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 </a:t>
            </a:r>
            <a:r>
              <a:rPr lang="ko-KR" altLang="en-US" sz="19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및 부가적인 수익</a:t>
            </a:r>
            <a:r>
              <a:rPr lang="en-US" altLang="ko-KR" sz="19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</a:t>
            </a:r>
            <a:r>
              <a:rPr lang="ko-KR" altLang="en-US" sz="1900" b="1" dirty="0" err="1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딩동뮤직</a:t>
            </a:r>
            <a:r>
              <a:rPr lang="en-US" altLang="ko-KR" sz="19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C8CA7D-29D2-40C2-AFBB-23AA38F9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6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BDBDFE-1373-4A60-AD6D-A64E99436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E8857-A9BC-4AA1-90C0-1A7701706DD4}"/>
              </a:ext>
            </a:extLst>
          </p:cNvPr>
          <p:cNvSpPr txBox="1"/>
          <p:nvPr/>
        </p:nvSpPr>
        <p:spPr>
          <a:xfrm>
            <a:off x="1816894" y="2990418"/>
            <a:ext cx="636746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동영상 첨부</a:t>
            </a:r>
            <a:endParaRPr lang="en-US" altLang="ko-KR" sz="3000" b="1" dirty="0">
              <a:solidFill>
                <a:srgbClr val="E24564"/>
              </a:solidFill>
              <a:latin typeface="a가을소풍M" panose="02020600000000000000" pitchFamily="18" charset="-127"/>
              <a:ea typeface="a가을소풍M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15C081-2837-4097-A0C0-A0E70ECA1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  <p:pic>
        <p:nvPicPr>
          <p:cNvPr id="2" name="Produce">
            <a:hlinkClick r:id="" action="ppaction://media"/>
            <a:extLst>
              <a:ext uri="{FF2B5EF4-FFF2-40B4-BE49-F238E27FC236}">
                <a16:creationId xmlns:a16="http://schemas.microsoft.com/office/drawing/2014/main" id="{AA0742BB-5625-47B5-BC99-65BD256797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1200" y="742947"/>
            <a:ext cx="8432806" cy="61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965F68-726F-4525-BCD3-D7A73175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9ED98C-8317-4B05-99BC-F529C3E00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2FF4C-99FC-4A53-B9AF-6708FFF40D46}"/>
              </a:ext>
            </a:extLst>
          </p:cNvPr>
          <p:cNvSpPr txBox="1"/>
          <p:nvPr/>
        </p:nvSpPr>
        <p:spPr>
          <a:xfrm>
            <a:off x="1152518" y="2664051"/>
            <a:ext cx="7837385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광고 시청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광고를 클릭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혹은 시청할 시 소비자에게 일정량의 코인 지급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이를 통해 소비자는 코인을 얻을 수 있고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유통회사는 광고를 통한 수익을 얻을 수 있음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유통회사와 소비자에게 해당되는 수익 구조</a:t>
            </a:r>
            <a:endParaRPr lang="en-US" altLang="ko-KR" sz="15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917DE-A421-4E11-A355-E6B183387761}"/>
              </a:ext>
            </a:extLst>
          </p:cNvPr>
          <p:cNvSpPr txBox="1"/>
          <p:nvPr/>
        </p:nvSpPr>
        <p:spPr>
          <a:xfrm>
            <a:off x="1152518" y="629733"/>
            <a:ext cx="7467601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음원 판매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아티스트가 올린 음원을 소비자가 구매함으로써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음원을 판매한 금액 중 일정 퍼센트가 유통회사에게 제공되는 방식 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유통회사와</a:t>
            </a:r>
            <a:r>
              <a:rPr lang="en-US" altLang="ko-KR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아티스트에게 해당되는 수익 구조</a:t>
            </a:r>
            <a:endParaRPr lang="en-US" altLang="ko-KR" sz="15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7A25A-8B19-4902-AC43-5F4B57E72A88}"/>
              </a:ext>
            </a:extLst>
          </p:cNvPr>
          <p:cNvSpPr txBox="1"/>
          <p:nvPr/>
        </p:nvSpPr>
        <p:spPr>
          <a:xfrm>
            <a:off x="1152518" y="4775313"/>
            <a:ext cx="7467601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평가 게시판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음원에 대한 소비자의 평가 정보를 수집하여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분석 자료를 아티스트에게 판매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판매한 금액 중 일정 퍼센트를 평가 게시판에 글을 올린 소비자들에게 분배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유통회사와 소비자에게 해당되는 수익 구조</a:t>
            </a:r>
            <a:endParaRPr lang="en-US" altLang="ko-KR" sz="15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22D17B-D9C3-4DDD-B873-04CFD4603704}"/>
              </a:ext>
            </a:extLst>
          </p:cNvPr>
          <p:cNvCxnSpPr>
            <a:cxnSpLocks/>
          </p:cNvCxnSpPr>
          <p:nvPr/>
        </p:nvCxnSpPr>
        <p:spPr>
          <a:xfrm>
            <a:off x="714375" y="2752725"/>
            <a:ext cx="8429625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947ECC0-D454-45DB-94AD-A54724105E6B}"/>
              </a:ext>
            </a:extLst>
          </p:cNvPr>
          <p:cNvCxnSpPr>
            <a:cxnSpLocks/>
          </p:cNvCxnSpPr>
          <p:nvPr/>
        </p:nvCxnSpPr>
        <p:spPr>
          <a:xfrm>
            <a:off x="671505" y="4794363"/>
            <a:ext cx="8429625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23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4E354B-8F3F-47E3-9398-E161AD5A6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B07662-C562-4564-817F-16E4D4829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" r="34995"/>
          <a:stretch/>
        </p:blipFill>
        <p:spPr>
          <a:xfrm>
            <a:off x="-685800" y="695737"/>
            <a:ext cx="6753225" cy="5665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AF0597-AC28-463B-A184-A2A3EF19A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61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C60FA0-82E5-478D-991A-E402879C1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EBF902-EEB5-4D72-BF05-B23BFAE8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08F1B-4843-48E3-91DB-BFA2EF2F49DF}"/>
              </a:ext>
            </a:extLst>
          </p:cNvPr>
          <p:cNvSpPr txBox="1"/>
          <p:nvPr/>
        </p:nvSpPr>
        <p:spPr>
          <a:xfrm>
            <a:off x="1152518" y="1122258"/>
            <a:ext cx="7467601" cy="10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저작권 문제에 대한 해결방안 마련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다른 사람의 노래를 올렸을 때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이를 방지할 방법을 갈구할 필요가 있음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77110-B1C0-4DC9-95D3-A7336B64E952}"/>
              </a:ext>
            </a:extLst>
          </p:cNvPr>
          <p:cNvSpPr txBox="1"/>
          <p:nvPr/>
        </p:nvSpPr>
        <p:spPr>
          <a:xfrm>
            <a:off x="1152517" y="3109008"/>
            <a:ext cx="7467601" cy="10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부가적인 수익 창출 구조 도입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고객이 음악을 살 때 발생하는 수익 외에는 수익을 창출할 수 있는 방법이 없음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CFEF7-270A-4AB3-954C-1CE79265E4FB}"/>
              </a:ext>
            </a:extLst>
          </p:cNvPr>
          <p:cNvSpPr txBox="1"/>
          <p:nvPr/>
        </p:nvSpPr>
        <p:spPr>
          <a:xfrm>
            <a:off x="1152518" y="5090208"/>
            <a:ext cx="7467601" cy="10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가격 조정 문제에 대한 해결방안 구축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아티스트가 일정 금액 이상 입력하지 못하도록 막아야 할 필요가 있음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127877-578E-4288-B053-C7D6F0AC3987}"/>
              </a:ext>
            </a:extLst>
          </p:cNvPr>
          <p:cNvCxnSpPr>
            <a:cxnSpLocks/>
          </p:cNvCxnSpPr>
          <p:nvPr/>
        </p:nvCxnSpPr>
        <p:spPr>
          <a:xfrm>
            <a:off x="714375" y="2809875"/>
            <a:ext cx="8429625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671149-992B-44B5-8700-D26D2FCA60CF}"/>
              </a:ext>
            </a:extLst>
          </p:cNvPr>
          <p:cNvCxnSpPr>
            <a:cxnSpLocks/>
          </p:cNvCxnSpPr>
          <p:nvPr/>
        </p:nvCxnSpPr>
        <p:spPr>
          <a:xfrm>
            <a:off x="714375" y="4791075"/>
            <a:ext cx="8429625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99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CBEDD00-509A-4BFE-B5B4-8036CCF71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98F95E-BC96-402C-BC71-BE196028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7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5F9F8A-B29A-4364-AE49-008B4B870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92CD2F-F532-4F88-8D02-EF10424E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54135-9FB3-4FC0-B407-0776AEE02FE0}"/>
              </a:ext>
            </a:extLst>
          </p:cNvPr>
          <p:cNvSpPr txBox="1"/>
          <p:nvPr/>
        </p:nvSpPr>
        <p:spPr>
          <a:xfrm>
            <a:off x="1152518" y="1122258"/>
            <a:ext cx="7467601" cy="10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광고 시청을 통한 코인 획득 시스템 도입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소비자들이 보다 쉽게 음원을 이용할 수 있도록 도움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9E326-4253-4A31-8A85-4497637A973C}"/>
              </a:ext>
            </a:extLst>
          </p:cNvPr>
          <p:cNvSpPr txBox="1"/>
          <p:nvPr/>
        </p:nvSpPr>
        <p:spPr>
          <a:xfrm>
            <a:off x="1152518" y="3106233"/>
            <a:ext cx="7467601" cy="10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빅데이터를 이용한 선호도 분석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나이별 혹은 성별 등 조건에 맞는 적합한 노래 추천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E040-CDB1-4FA2-92B3-D0003195CE9E}"/>
              </a:ext>
            </a:extLst>
          </p:cNvPr>
          <p:cNvSpPr txBox="1"/>
          <p:nvPr/>
        </p:nvSpPr>
        <p:spPr>
          <a:xfrm>
            <a:off x="1152518" y="5090208"/>
            <a:ext cx="7467601" cy="10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각 음원에 대한 댓글 기술 도입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비주류 아티스트들의 음원 활성화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EA026C-2CEA-4801-9A33-C213EC9A6ABB}"/>
              </a:ext>
            </a:extLst>
          </p:cNvPr>
          <p:cNvCxnSpPr>
            <a:cxnSpLocks/>
          </p:cNvCxnSpPr>
          <p:nvPr/>
        </p:nvCxnSpPr>
        <p:spPr>
          <a:xfrm>
            <a:off x="714375" y="2809875"/>
            <a:ext cx="8429625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0EE8B4-FDE5-466C-BD02-C916344183CE}"/>
              </a:ext>
            </a:extLst>
          </p:cNvPr>
          <p:cNvCxnSpPr>
            <a:cxnSpLocks/>
          </p:cNvCxnSpPr>
          <p:nvPr/>
        </p:nvCxnSpPr>
        <p:spPr>
          <a:xfrm>
            <a:off x="714375" y="4791075"/>
            <a:ext cx="8429625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13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CC28E7-199D-4C17-AA4A-498C5D57E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D0D70E-23CB-424C-8206-2A775C0A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36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5852E88A-4D3F-4856-BC73-25BFC686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E132B2-0465-4F15-BEA6-B8118F736354}"/>
              </a:ext>
            </a:extLst>
          </p:cNvPr>
          <p:cNvSpPr/>
          <p:nvPr/>
        </p:nvSpPr>
        <p:spPr>
          <a:xfrm>
            <a:off x="6951553" y="200025"/>
            <a:ext cx="2038350" cy="466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80344B-8061-4C6E-8389-4E61EAD6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07739C-E84B-4BE8-B1B3-F71A8717D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BD423-C0EB-407B-8677-7E7E02F640BE}"/>
              </a:ext>
            </a:extLst>
          </p:cNvPr>
          <p:cNvSpPr txBox="1"/>
          <p:nvPr/>
        </p:nvSpPr>
        <p:spPr>
          <a:xfrm>
            <a:off x="4114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C2B5F-1D36-40CB-AC5A-D09D1BC0B8D4}"/>
              </a:ext>
            </a:extLst>
          </p:cNvPr>
          <p:cNvSpPr txBox="1"/>
          <p:nvPr/>
        </p:nvSpPr>
        <p:spPr>
          <a:xfrm>
            <a:off x="1295399" y="1382007"/>
            <a:ext cx="7391401" cy="1871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비가역성을 보장 → </a:t>
            </a:r>
            <a:r>
              <a:rPr lang="ko-KR" altLang="en-US" sz="1500" b="1" dirty="0">
                <a:solidFill>
                  <a:srgbClr val="E245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뛰어난 보안성</a:t>
            </a:r>
            <a:endParaRPr lang="en-US" altLang="ko-KR" sz="1500" b="1" dirty="0">
              <a:solidFill>
                <a:srgbClr val="E2456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모든 거래 참여자가 거래내역을 확인 → </a:t>
            </a:r>
            <a:r>
              <a:rPr lang="ko-KR" altLang="en-US" sz="1500" b="1" dirty="0">
                <a:solidFill>
                  <a:srgbClr val="E245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거래의 투명성</a:t>
            </a:r>
            <a:endParaRPr lang="en-US" altLang="ko-KR" sz="1500" b="1" dirty="0">
              <a:solidFill>
                <a:srgbClr val="E2456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500" b="1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중앙화된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서버나 중개자 없이 참여자들만으로 자유로운 거래 가능 →</a:t>
            </a:r>
            <a:r>
              <a:rPr lang="ko-KR" altLang="en-US" sz="1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b="1" dirty="0">
                <a:solidFill>
                  <a:srgbClr val="E245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높은 신뢰성</a:t>
            </a:r>
            <a:endParaRPr lang="en-US" altLang="ko-KR" sz="1500" b="1" dirty="0">
              <a:solidFill>
                <a:srgbClr val="E2456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바로바로 거래에 수반되어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시간과 비용을 절감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</a:t>
            </a:r>
            <a:r>
              <a:rPr lang="ko-KR" altLang="en-US" sz="1500" b="1" dirty="0" err="1">
                <a:solidFill>
                  <a:srgbClr val="E245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즉시성</a:t>
            </a:r>
            <a:endParaRPr lang="ko-KR" altLang="en-US" sz="1500" b="1" dirty="0">
              <a:solidFill>
                <a:srgbClr val="E2456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FFCB3-203B-4CBF-88C9-2BEE8C5FCE89}"/>
              </a:ext>
            </a:extLst>
          </p:cNvPr>
          <p:cNvSpPr txBox="1"/>
          <p:nvPr/>
        </p:nvSpPr>
        <p:spPr>
          <a:xfrm>
            <a:off x="1295399" y="3604776"/>
            <a:ext cx="7391401" cy="187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기존의 음반 산업은 대형 유통회사나 제작회사가 시장을 거의 지배하고 있음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국내에서 음원이 판매됐을 때 판매대금 중 작곡자와 작사가 등 저작자는 약 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10%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수익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그에 반해 제작사는 약 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44%,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음악서비스 회사는 약 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40%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의 높은 수익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solidFill>
                  <a:srgbClr val="E245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→ </a:t>
            </a:r>
            <a:r>
              <a:rPr lang="ko-KR" altLang="en-US" sz="1500" b="1" dirty="0" err="1">
                <a:solidFill>
                  <a:srgbClr val="E245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딩동</a:t>
            </a:r>
            <a:r>
              <a:rPr lang="ko-KR" altLang="en-US" sz="1500" b="1" dirty="0">
                <a:solidFill>
                  <a:srgbClr val="E245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뮤직의 필요성</a:t>
            </a:r>
            <a:endParaRPr lang="en-US" altLang="ko-KR" sz="1500" b="1" dirty="0">
              <a:solidFill>
                <a:srgbClr val="E2456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054020-1288-44C1-A109-C4584DA3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8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32143F-7B6D-4D38-B3CF-B33B2350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7364D51-B11C-4589-9582-9E9E394A308B}"/>
              </a:ext>
            </a:extLst>
          </p:cNvPr>
          <p:cNvSpPr/>
          <p:nvPr/>
        </p:nvSpPr>
        <p:spPr>
          <a:xfrm>
            <a:off x="1295399" y="1257300"/>
            <a:ext cx="718185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B79B7-0CAF-4EB7-ACBF-A362A4D5EA1E}"/>
              </a:ext>
            </a:extLst>
          </p:cNvPr>
          <p:cNvSpPr txBox="1"/>
          <p:nvPr/>
        </p:nvSpPr>
        <p:spPr>
          <a:xfrm>
            <a:off x="1152518" y="2664051"/>
            <a:ext cx="7467601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기존의 유통 방식 개선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가장 먼저 기록된 저작물을 저작권으로 인정하기 때문에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별도의 법적처리 요구 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X</a:t>
            </a: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스마트 계약의 경우 계약에 필요한 제 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자의 개입이 필요 없어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비용과 시간을 절감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아티스트에게 경제적 및 시간적 이득 제공</a:t>
            </a:r>
            <a:endParaRPr lang="en-US" altLang="ko-KR" sz="15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201595-B8BA-47F4-8966-064C90B13724}"/>
              </a:ext>
            </a:extLst>
          </p:cNvPr>
          <p:cNvSpPr/>
          <p:nvPr/>
        </p:nvSpPr>
        <p:spPr>
          <a:xfrm>
            <a:off x="1295399" y="5672643"/>
            <a:ext cx="718185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84325-B18D-43D1-9E62-D57370A766E1}"/>
              </a:ext>
            </a:extLst>
          </p:cNvPr>
          <p:cNvSpPr txBox="1"/>
          <p:nvPr/>
        </p:nvSpPr>
        <p:spPr>
          <a:xfrm>
            <a:off x="1152518" y="629733"/>
            <a:ext cx="7467601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기존의 수익 구조 개선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블록체인 기반으로 음원을 발매하면 생산자는 중개비용 감소로 더 높은 이윤 창출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이로 인해 음원 판매 가격 하락에 영향을 끼쳐 보다 저렴한 가격으로 음원 판매 가능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아티스트와 소비자 모두에게 금전적 이득 제공</a:t>
            </a:r>
            <a:endParaRPr lang="en-US" altLang="ko-KR" sz="15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B4ECBA-A0B0-4E86-8B51-F072E66F6CF8}"/>
              </a:ext>
            </a:extLst>
          </p:cNvPr>
          <p:cNvSpPr txBox="1"/>
          <p:nvPr/>
        </p:nvSpPr>
        <p:spPr>
          <a:xfrm>
            <a:off x="1152518" y="4775313"/>
            <a:ext cx="7467601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기존의 거래 방식 개선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모든 거래 참여자가 거래 내역을 확인 가능하기 때문에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거래의 투명성 확보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중개자 없이 블록체인 네트워크 안의 참여자들만으로 자유로운 거래 가능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아티스트와 소비자 모두에게 신뢰성 제공</a:t>
            </a:r>
            <a:endParaRPr lang="en-US" altLang="ko-KR" sz="15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F8C1FC-0BC8-4189-BA77-F64157FF3A19}"/>
              </a:ext>
            </a:extLst>
          </p:cNvPr>
          <p:cNvCxnSpPr>
            <a:cxnSpLocks/>
          </p:cNvCxnSpPr>
          <p:nvPr/>
        </p:nvCxnSpPr>
        <p:spPr>
          <a:xfrm>
            <a:off x="714375" y="2752725"/>
            <a:ext cx="8429625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6C6BA0-879F-4180-B276-0547AA03BCEA}"/>
              </a:ext>
            </a:extLst>
          </p:cNvPr>
          <p:cNvCxnSpPr>
            <a:cxnSpLocks/>
          </p:cNvCxnSpPr>
          <p:nvPr/>
        </p:nvCxnSpPr>
        <p:spPr>
          <a:xfrm>
            <a:off x="671505" y="4794363"/>
            <a:ext cx="8429625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36694BA0-A9D7-4D73-8DB7-7A2CA31C0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6A28EA-FF5C-4A1A-AB66-EBB5EC6D5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0"/>
            <a:ext cx="9144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A4B94F-0088-4058-9AF2-850C345E5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" r="32031"/>
          <a:stretch/>
        </p:blipFill>
        <p:spPr>
          <a:xfrm>
            <a:off x="-685800" y="695737"/>
            <a:ext cx="7070119" cy="5665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61696B-40ED-4E4E-8402-BB8FAD882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17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659D16-9662-4946-91FD-1663DB835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CD067B3-5574-4240-963F-3EEB433C8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045426"/>
              </p:ext>
            </p:extLst>
          </p:nvPr>
        </p:nvGraphicFramePr>
        <p:xfrm>
          <a:off x="1066798" y="1159006"/>
          <a:ext cx="537210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932">
                  <a:extLst>
                    <a:ext uri="{9D8B030D-6E8A-4147-A177-3AD203B41FA5}">
                      <a16:colId xmlns:a16="http://schemas.microsoft.com/office/drawing/2014/main" val="1849979058"/>
                    </a:ext>
                  </a:extLst>
                </a:gridCol>
                <a:gridCol w="1040292">
                  <a:extLst>
                    <a:ext uri="{9D8B030D-6E8A-4147-A177-3AD203B41FA5}">
                      <a16:colId xmlns:a16="http://schemas.microsoft.com/office/drawing/2014/main" val="2796487356"/>
                    </a:ext>
                  </a:extLst>
                </a:gridCol>
                <a:gridCol w="1040292">
                  <a:extLst>
                    <a:ext uri="{9D8B030D-6E8A-4147-A177-3AD203B41FA5}">
                      <a16:colId xmlns:a16="http://schemas.microsoft.com/office/drawing/2014/main" val="1040893847"/>
                    </a:ext>
                  </a:extLst>
                </a:gridCol>
                <a:gridCol w="1040292">
                  <a:extLst>
                    <a:ext uri="{9D8B030D-6E8A-4147-A177-3AD203B41FA5}">
                      <a16:colId xmlns:a16="http://schemas.microsoft.com/office/drawing/2014/main" val="4078416139"/>
                    </a:ext>
                  </a:extLst>
                </a:gridCol>
                <a:gridCol w="1040292">
                  <a:extLst>
                    <a:ext uri="{9D8B030D-6E8A-4147-A177-3AD203B41FA5}">
                      <a16:colId xmlns:a16="http://schemas.microsoft.com/office/drawing/2014/main" val="4028243991"/>
                    </a:ext>
                  </a:extLst>
                </a:gridCol>
              </a:tblGrid>
              <a:tr h="564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음원 이해 관계자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유통사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제작사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저작권자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실연자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168629"/>
                  </a:ext>
                </a:extLst>
              </a:tr>
              <a:tr h="564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저작권료 분배 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40%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44%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10%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6%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583441"/>
                  </a:ext>
                </a:extLst>
              </a:tr>
              <a:tr h="32235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곡당</a:t>
                      </a:r>
                      <a:endParaRPr lang="en-US" altLang="ko-KR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저작권료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2.89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3.16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0.72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0.43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63201"/>
                  </a:ext>
                </a:extLst>
              </a:tr>
              <a:tr h="3223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7.2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원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49120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40A51F9-138E-49CF-A877-7756DE906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11978"/>
              </p:ext>
            </p:extLst>
          </p:nvPr>
        </p:nvGraphicFramePr>
        <p:xfrm>
          <a:off x="1066798" y="4029689"/>
          <a:ext cx="773430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427">
                  <a:extLst>
                    <a:ext uri="{9D8B030D-6E8A-4147-A177-3AD203B41FA5}">
                      <a16:colId xmlns:a16="http://schemas.microsoft.com/office/drawing/2014/main" val="2625751041"/>
                    </a:ext>
                  </a:extLst>
                </a:gridCol>
                <a:gridCol w="1559719">
                  <a:extLst>
                    <a:ext uri="{9D8B030D-6E8A-4147-A177-3AD203B41FA5}">
                      <a16:colId xmlns:a16="http://schemas.microsoft.com/office/drawing/2014/main" val="2557957605"/>
                    </a:ext>
                  </a:extLst>
                </a:gridCol>
                <a:gridCol w="1559719">
                  <a:extLst>
                    <a:ext uri="{9D8B030D-6E8A-4147-A177-3AD203B41FA5}">
                      <a16:colId xmlns:a16="http://schemas.microsoft.com/office/drawing/2014/main" val="4051499008"/>
                    </a:ext>
                  </a:extLst>
                </a:gridCol>
                <a:gridCol w="1559719">
                  <a:extLst>
                    <a:ext uri="{9D8B030D-6E8A-4147-A177-3AD203B41FA5}">
                      <a16:colId xmlns:a16="http://schemas.microsoft.com/office/drawing/2014/main" val="1847228769"/>
                    </a:ext>
                  </a:extLst>
                </a:gridCol>
                <a:gridCol w="1559719">
                  <a:extLst>
                    <a:ext uri="{9D8B030D-6E8A-4147-A177-3AD203B41FA5}">
                      <a16:colId xmlns:a16="http://schemas.microsoft.com/office/drawing/2014/main" val="1586630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2018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년 </a:t>
                      </a:r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10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2018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년 </a:t>
                      </a:r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11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2018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년 </a:t>
                      </a:r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12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2019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년 </a:t>
                      </a:r>
                      <a:r>
                        <a:rPr lang="en-US" altLang="ko-KR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01</a:t>
                      </a:r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9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멜론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4,263,414(46.10%)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4,195,276(46.20%)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4,196,699(45.20%)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4,408,943(44.90%)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910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지니뮤직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2,347,668(25.40%)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2,173,751(23.90%)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2,122,843(22.80%)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2,189,233(22.30%)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2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플로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1,105,369(11.90%)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1,182,498(13.00%)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1,380,405(14.90%)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1,698,251(17.30%)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54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네이버뮤직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1,033,813(11.20%)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949,421(10.50%)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919,934(9.90%)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888,520(9.00%)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082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벅스뮤직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426,518(4.60%)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496,298(5.50%)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527,820(5.70%)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461,365(4.70%)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802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네이버바이브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78,967(0.90%)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79,158(0.90%)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143,687(1.50%)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latin typeface="12롯데마트드림Bold" panose="02020603020101020101" pitchFamily="18" charset="-127"/>
                          <a:ea typeface="12롯데마트드림Bold" panose="02020603020101020101" pitchFamily="18" charset="-127"/>
                        </a:rPr>
                        <a:t>179,461(1.80%)</a:t>
                      </a:r>
                      <a:endParaRPr lang="ko-KR" altLang="en-US" sz="1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3000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9D1190-8229-4A97-B94A-18838012B0E1}"/>
              </a:ext>
            </a:extLst>
          </p:cNvPr>
          <p:cNvSpPr txBox="1"/>
          <p:nvPr/>
        </p:nvSpPr>
        <p:spPr>
          <a:xfrm>
            <a:off x="2119307" y="626121"/>
            <a:ext cx="3267082" cy="48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국내 음원시장 저작권료 및 분배구조</a:t>
            </a:r>
            <a:endParaRPr lang="en-US" altLang="ko-KR" sz="15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8F89B-DF30-425F-B095-216CE8E46F23}"/>
              </a:ext>
            </a:extLst>
          </p:cNvPr>
          <p:cNvSpPr txBox="1"/>
          <p:nvPr/>
        </p:nvSpPr>
        <p:spPr>
          <a:xfrm>
            <a:off x="4271959" y="3044125"/>
            <a:ext cx="3267082" cy="35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출처 </a:t>
            </a:r>
            <a:r>
              <a:rPr lang="en-US" altLang="ko-KR" sz="1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</a:t>
            </a:r>
            <a:r>
              <a:rPr lang="ko-KR" altLang="en-US" sz="1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문화체육관광부 자료를 재구성</a:t>
            </a:r>
            <a:endParaRPr lang="en-US" altLang="ko-KR" sz="10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AA223-D739-4C9A-8A54-CD7F27384A46}"/>
              </a:ext>
            </a:extLst>
          </p:cNvPr>
          <p:cNvSpPr txBox="1"/>
          <p:nvPr/>
        </p:nvSpPr>
        <p:spPr>
          <a:xfrm>
            <a:off x="6896091" y="6508148"/>
            <a:ext cx="3267082" cy="35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출처 </a:t>
            </a:r>
            <a:r>
              <a:rPr lang="en-US" altLang="ko-KR" sz="1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</a:t>
            </a:r>
            <a:r>
              <a:rPr lang="ko-KR" altLang="en-US" sz="1000" b="1" dirty="0" err="1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코리안클릭</a:t>
            </a:r>
            <a:r>
              <a:rPr lang="ko-KR" altLang="en-US" sz="1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자료를 재구성</a:t>
            </a:r>
            <a:endParaRPr lang="en-US" altLang="ko-KR" sz="10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E5D61-67EF-485B-AD1C-0F62CF854AB7}"/>
              </a:ext>
            </a:extLst>
          </p:cNvPr>
          <p:cNvSpPr txBox="1"/>
          <p:nvPr/>
        </p:nvSpPr>
        <p:spPr>
          <a:xfrm>
            <a:off x="3195633" y="3520988"/>
            <a:ext cx="3267082" cy="48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주요 음원 앱 </a:t>
            </a:r>
            <a:r>
              <a:rPr lang="en-US" altLang="ko-KR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MAU </a:t>
            </a: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시장 점유율 변화</a:t>
            </a:r>
            <a:endParaRPr lang="en-US" altLang="ko-KR" sz="15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2E54A-B5A8-4EC3-BFA8-7724965AFC59}"/>
              </a:ext>
            </a:extLst>
          </p:cNvPr>
          <p:cNvSpPr txBox="1"/>
          <p:nvPr/>
        </p:nvSpPr>
        <p:spPr>
          <a:xfrm>
            <a:off x="8214275" y="3717806"/>
            <a:ext cx="3267082" cy="35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단위 </a:t>
            </a:r>
            <a:r>
              <a:rPr lang="en-US" altLang="ko-KR" sz="1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</a:t>
            </a:r>
            <a:r>
              <a:rPr lang="ko-KR" altLang="en-US" sz="10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명</a:t>
            </a:r>
            <a:endParaRPr lang="en-US" altLang="ko-KR" sz="10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A450184-11C4-452E-AA73-42C7E042CDBD}"/>
              </a:ext>
            </a:extLst>
          </p:cNvPr>
          <p:cNvCxnSpPr>
            <a:cxnSpLocks/>
          </p:cNvCxnSpPr>
          <p:nvPr/>
        </p:nvCxnSpPr>
        <p:spPr>
          <a:xfrm>
            <a:off x="714375" y="3524250"/>
            <a:ext cx="8429625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BAD6AB0-8D5B-4093-9BE2-50A948D18B34}"/>
              </a:ext>
            </a:extLst>
          </p:cNvPr>
          <p:cNvSpPr/>
          <p:nvPr/>
        </p:nvSpPr>
        <p:spPr>
          <a:xfrm>
            <a:off x="7099850" y="999286"/>
            <a:ext cx="2266950" cy="22722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 err="1">
                <a:solidFill>
                  <a:srgbClr val="FF000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과점력</a:t>
            </a:r>
            <a:endParaRPr lang="en-US" altLang="ko-KR" sz="3000" b="1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모델 18" descr="Red Straight arrow">
                <a:extLst>
                  <a:ext uri="{FF2B5EF4-FFF2-40B4-BE49-F238E27FC236}">
                    <a16:creationId xmlns:a16="http://schemas.microsoft.com/office/drawing/2014/main" id="{4F5DED4B-E919-4F28-B214-FD9F1A98E9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7574309"/>
                  </p:ext>
                </p:extLst>
              </p:nvPr>
            </p:nvGraphicFramePr>
            <p:xfrm>
              <a:off x="6489911" y="1948801"/>
              <a:ext cx="1059092" cy="4320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9092" cy="432089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80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모델 18" descr="Red Straight arrow">
                <a:extLst>
                  <a:ext uri="{FF2B5EF4-FFF2-40B4-BE49-F238E27FC236}">
                    <a16:creationId xmlns:a16="http://schemas.microsoft.com/office/drawing/2014/main" id="{4F5DED4B-E919-4F28-B214-FD9F1A98E9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9911" y="1948801"/>
                <a:ext cx="1059092" cy="432089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867799-DCFC-4FAB-9822-363DB9B67471}"/>
              </a:ext>
            </a:extLst>
          </p:cNvPr>
          <p:cNvGrpSpPr/>
          <p:nvPr/>
        </p:nvGrpSpPr>
        <p:grpSpPr>
          <a:xfrm>
            <a:off x="7306278" y="1937828"/>
            <a:ext cx="2266951" cy="1071602"/>
            <a:chOff x="898698" y="1416807"/>
            <a:chExt cx="2835102" cy="1071602"/>
          </a:xfrm>
        </p:grpSpPr>
        <p:pic>
          <p:nvPicPr>
            <p:cNvPr id="16" name="Picture 2" descr="íìí¬ì¸í¸ ë°ì¤ì ëí ì´ë¯¸ì§ ê²ìê²°ê³¼">
              <a:extLst>
                <a:ext uri="{FF2B5EF4-FFF2-40B4-BE49-F238E27FC236}">
                  <a16:creationId xmlns:a16="http://schemas.microsoft.com/office/drawing/2014/main" id="{42F1A50C-3C26-419A-A317-4883C74FC8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671" b="60728"/>
            <a:stretch/>
          </p:blipFill>
          <p:spPr bwMode="auto">
            <a:xfrm>
              <a:off x="898698" y="1519574"/>
              <a:ext cx="2835102" cy="96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íìí¬ì¸í¸ ë°ì¤ì ëí ì´ë¯¸ì§ ê²ìê²°ê³¼">
              <a:extLst>
                <a:ext uri="{FF2B5EF4-FFF2-40B4-BE49-F238E27FC236}">
                  <a16:creationId xmlns:a16="http://schemas.microsoft.com/office/drawing/2014/main" id="{9143CA63-7325-4168-9D0B-277AD7C0B2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671" b="60728"/>
            <a:stretch/>
          </p:blipFill>
          <p:spPr bwMode="auto">
            <a:xfrm>
              <a:off x="1011322" y="1416807"/>
              <a:ext cx="2370053" cy="968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994A30E-F4C1-42E1-A8ED-0EAA08507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852283-1211-478E-BE81-16683A9D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B9BB8-C1A5-4C71-B23E-9B2E90A074B8}"/>
              </a:ext>
            </a:extLst>
          </p:cNvPr>
          <p:cNvSpPr txBox="1"/>
          <p:nvPr/>
        </p:nvSpPr>
        <p:spPr>
          <a:xfrm>
            <a:off x="1152518" y="877383"/>
            <a:ext cx="7639057" cy="2456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블록체인 기술을 기존 음원시장에 적용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전문가들이 국내 음원시장의 부조리를 해결할 방법으로 제시 → 블록체인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블록체인은 데이터의 일부만 조작하더라도 원본 데이터와는 완전히 다른 해시가 생성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기존 정보를 조작하면 해당 해시는 체인의 연결을 끊어 버림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위조 및 변조 불가능</a:t>
            </a:r>
            <a:endParaRPr lang="en-US" altLang="ko-KR" sz="15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1947E-17B8-4A76-9075-236AE16FBA9D}"/>
              </a:ext>
            </a:extLst>
          </p:cNvPr>
          <p:cNvSpPr txBox="1"/>
          <p:nvPr/>
        </p:nvSpPr>
        <p:spPr>
          <a:xfrm>
            <a:off x="1152518" y="4001583"/>
            <a:ext cx="7896232" cy="2456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· </a:t>
            </a:r>
            <a:r>
              <a:rPr lang="ko-KR" altLang="en-US" sz="1900" b="1" dirty="0">
                <a:solidFill>
                  <a:srgbClr val="E24564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rPr>
              <a:t>중간 유통회사의 훨씬 적은 개입만으로 음원 전달 가능</a:t>
            </a:r>
            <a:endParaRPr lang="en-US" altLang="ko-KR" sz="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블록체인은 네트워크 참여자들에게 거래가 참인지 거짓인지 입증해주는 디지털 키 보유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이는 거래가 참이라는 결과만 나온다면 복잡한 절차를 거치지 않고 거래를 가능케 함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블록체인을 매개로 </a:t>
            </a: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P2P </a:t>
            </a:r>
            <a:r>
              <a:rPr lang="ko-KR" altLang="en-US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음악 시장을 만들면 아티스트와 소비자 간 직접적인 연결 가능</a:t>
            </a:r>
            <a:endParaRPr lang="en-US" altLang="ko-KR" sz="15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   </a:t>
            </a: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→ 과점이라는 명분으로 불공정한 수익 분배가 </a:t>
            </a:r>
            <a:r>
              <a:rPr lang="ko-KR" altLang="en-US" sz="1500" b="1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형성되었던 기존 시장의 </a:t>
            </a:r>
            <a:r>
              <a:rPr lang="ko-KR" altLang="en-US" sz="1500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문제 해결 가능</a:t>
            </a:r>
            <a:endParaRPr lang="en-US" altLang="ko-KR" sz="1500" b="1" dirty="0">
              <a:ln w="19050">
                <a:solidFill>
                  <a:srgbClr val="00B050"/>
                </a:solidFill>
              </a:ln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6177A7-203A-4AB1-8678-28354C6C3C6E}"/>
              </a:ext>
            </a:extLst>
          </p:cNvPr>
          <p:cNvCxnSpPr>
            <a:cxnSpLocks/>
          </p:cNvCxnSpPr>
          <p:nvPr/>
        </p:nvCxnSpPr>
        <p:spPr>
          <a:xfrm>
            <a:off x="714375" y="3733800"/>
            <a:ext cx="8429625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0F07BF6-DE6F-4EAB-9A54-8EBE48F4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2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5A047-9AC9-4CC8-88CA-2BD725A93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315F1C-384D-45C8-A4A9-BC58BC469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" r="32031"/>
          <a:stretch/>
        </p:blipFill>
        <p:spPr>
          <a:xfrm>
            <a:off x="-685800" y="695737"/>
            <a:ext cx="7070119" cy="5665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5801D5-377B-4FD8-BD2F-D9E55B93B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25" y="155450"/>
            <a:ext cx="1855678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5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3024</TotalTime>
  <Words>814</Words>
  <Application>Microsoft Office PowerPoint</Application>
  <PresentationFormat>화면 슬라이드 쇼(4:3)</PresentationFormat>
  <Paragraphs>146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에스코어 드림 2 ExtraLight</vt:lpstr>
      <vt:lpstr>Arial</vt:lpstr>
      <vt:lpstr>12롯데마트드림Bold</vt:lpstr>
      <vt:lpstr>Calibri Light</vt:lpstr>
      <vt:lpstr>Calibri</vt:lpstr>
      <vt:lpstr>a장미다방</vt:lpstr>
      <vt:lpstr>a가을소풍M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준호 정</dc:creator>
  <cp:lastModifiedBy>준호 정</cp:lastModifiedBy>
  <cp:revision>87</cp:revision>
  <dcterms:created xsi:type="dcterms:W3CDTF">2019-10-17T16:11:33Z</dcterms:created>
  <dcterms:modified xsi:type="dcterms:W3CDTF">2019-12-16T14:25:00Z</dcterms:modified>
</cp:coreProperties>
</file>